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</p:sldMasterIdLst>
  <p:notesMasterIdLst>
    <p:notesMasterId r:id="rId49"/>
  </p:notesMasterIdLst>
  <p:sldIdLst>
    <p:sldId id="257" r:id="rId5"/>
    <p:sldId id="599" r:id="rId6"/>
    <p:sldId id="324" r:id="rId7"/>
    <p:sldId id="261" r:id="rId8"/>
    <p:sldId id="633" r:id="rId9"/>
    <p:sldId id="276" r:id="rId10"/>
    <p:sldId id="543" r:id="rId11"/>
    <p:sldId id="625" r:id="rId12"/>
    <p:sldId id="626" r:id="rId13"/>
    <p:sldId id="627" r:id="rId14"/>
    <p:sldId id="628" r:id="rId15"/>
    <p:sldId id="629" r:id="rId16"/>
    <p:sldId id="630" r:id="rId17"/>
    <p:sldId id="264" r:id="rId18"/>
    <p:sldId id="265" r:id="rId19"/>
    <p:sldId id="612" r:id="rId20"/>
    <p:sldId id="268" r:id="rId21"/>
    <p:sldId id="613" r:id="rId22"/>
    <p:sldId id="631" r:id="rId23"/>
    <p:sldId id="266" r:id="rId24"/>
    <p:sldId id="267" r:id="rId25"/>
    <p:sldId id="258" r:id="rId26"/>
    <p:sldId id="632" r:id="rId27"/>
    <p:sldId id="256" r:id="rId28"/>
    <p:sldId id="259" r:id="rId29"/>
    <p:sldId id="269" r:id="rId30"/>
    <p:sldId id="604" r:id="rId31"/>
    <p:sldId id="635" r:id="rId32"/>
    <p:sldId id="262" r:id="rId33"/>
    <p:sldId id="597" r:id="rId34"/>
    <p:sldId id="596" r:id="rId35"/>
    <p:sldId id="598" r:id="rId36"/>
    <p:sldId id="600" r:id="rId37"/>
    <p:sldId id="620" r:id="rId38"/>
    <p:sldId id="621" r:id="rId39"/>
    <p:sldId id="622" r:id="rId40"/>
    <p:sldId id="634" r:id="rId41"/>
    <p:sldId id="623" r:id="rId42"/>
    <p:sldId id="617" r:id="rId43"/>
    <p:sldId id="619" r:id="rId44"/>
    <p:sldId id="636" r:id="rId45"/>
    <p:sldId id="637" r:id="rId46"/>
    <p:sldId id="372" r:id="rId47"/>
    <p:sldId id="59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6F6F6"/>
    <a:srgbClr val="E3F5FF"/>
    <a:srgbClr val="EBE9EA"/>
    <a:srgbClr val="262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B92FF9-F694-404C-AD51-ADE7164190A2}" v="34" dt="2025-01-14T02:40:56.7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>
        <p:scale>
          <a:sx n="75" d="100"/>
          <a:sy n="75" d="100"/>
        </p:scale>
        <p:origin x="40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F3AF8-890B-4260-93FF-4CE9A5CF1609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BB134-C37A-49FE-BFA5-9F91ECD955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806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www.techopedia.com</a:t>
            </a:r>
            <a:r>
              <a:rPr lang="en-US" dirty="0"/>
              <a:t>/ai-job-loss-predictions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1441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8AFBC-2995-F04C-728B-C778B9F7C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FCAE5A-9ADC-08B1-D0F2-A522E5CAE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04C1D-B259-8E86-70E1-09CBD388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6B1E-2EAD-48E6-A5F6-7CB00B0A130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C8139-9CB6-29AF-A876-0750C416A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1F73D-7D7A-CE42-0A92-6B73FA02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BDC-249A-4E78-8FEE-F716A7027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18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BE7B-2365-4464-E2A4-7D9B7E525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A50A2-5F37-D324-6533-3A471C30E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8B8D1-5EF6-CB21-CDA2-0B88D0B4F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6B1E-2EAD-48E6-A5F6-7CB00B0A130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64DE9-6DB5-3460-9BC1-D635706C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18006-477A-2638-0F3D-B953E0148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BDC-249A-4E78-8FEE-F716A7027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76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8D89AA-DEB3-E1F2-0611-01A4699B5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218836-3703-4B2B-8736-73D68C7AF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E473-6EFD-8771-D886-5146408E7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6B1E-2EAD-48E6-A5F6-7CB00B0A130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F2846-C30F-855A-9224-6FD635B1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A3631-85A8-998E-4BF7-CCD3CDCE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BDC-249A-4E78-8FEE-F716A7027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957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F8D83-0B5E-A167-E9D8-5261ABC99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EE5D5-97D7-6053-C0CE-7922BD288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F0176-8D2D-33BA-A2DB-48DCEF39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967A-CD3D-49D0-9F64-AA07AB809149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A84D7-3630-4B30-5826-8E53187F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8E098-6314-6F8B-356D-196551E20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D0FB-8359-406D-AC5C-AA29598917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01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2598-D000-75E8-0465-23A3A4A6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AD8E3-FB61-18EA-095D-0B938CD99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23E0C-74F7-732C-8513-F031B0F10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967A-CD3D-49D0-9F64-AA07AB809149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140AD-B3CD-2C58-BA26-89C6E4D3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F5DCB-7507-6D2A-757D-57D5F23C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D0FB-8359-406D-AC5C-AA29598917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612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6A7E0-4B9F-8B46-8207-CA9043B90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F14EE-18E7-E117-302E-93159CD15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BEF71-C979-1A7B-0F0B-D980C31F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967A-CD3D-49D0-9F64-AA07AB809149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D5339-8D28-8B40-8845-A7DB8C18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F1E54-1150-3B72-B4D4-F08CCD048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D0FB-8359-406D-AC5C-AA29598917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254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0B25E-2224-6A17-F380-9A4A6B6EF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76898-FE1B-E563-CA1A-C0872D331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0EA2C-113F-6A2D-1A5C-C26A92AC6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A993E-518A-A029-38B4-D42F1BC15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967A-CD3D-49D0-9F64-AA07AB809149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23138-6078-D7B8-0ED3-17DB575A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560D2-D307-4E9A-BED1-935D7A25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D0FB-8359-406D-AC5C-AA29598917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676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FD3B0-95DC-7778-46BC-21C5E0AEA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8FDE8-BACE-09E2-637A-58A6B51FB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031C3-068E-E7CD-EC44-F2DE1FCBE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12A60B-0B51-E4E5-84D5-C7F26B9DF0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1F5DEF-47A5-298F-1ABE-61A26A834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F93DD5-CBC9-EDD4-3B3A-308BA0E4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967A-CD3D-49D0-9F64-AA07AB809149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89F4E-263B-78F9-A293-20AD73CA0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CAB0C-5AFF-5CFB-C39B-809DEF71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D0FB-8359-406D-AC5C-AA29598917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159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7CF0-733B-C231-AC82-6A9F7AE7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8B51B8-D467-E81B-3466-E0C895B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967A-CD3D-49D0-9F64-AA07AB809149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2229F-3A3B-A033-75DB-D9BCEAEC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5363A-4EEE-1DA4-430F-27A68668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D0FB-8359-406D-AC5C-AA29598917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4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BC7B1-8E9E-69A7-7849-FB1A0D02E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967A-CD3D-49D0-9F64-AA07AB809149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1C2E46-21E6-5CC6-7C91-719227B03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145BC-121B-46C3-71A8-3BB149547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D0FB-8359-406D-AC5C-AA29598917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051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157E1-80D1-4307-1E86-F213CFFBA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BDA8F-38E3-E807-C407-D0C7707F1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CFD3A-9040-7CA6-11A8-1B5EFCC2B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B336EE-63D7-2345-0372-C3CA691CF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967A-CD3D-49D0-9F64-AA07AB809149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A77A5-9E15-AADB-BA5A-8ABA4BCC6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52F9B-D77F-FC37-D60D-EE672E9A0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D0FB-8359-406D-AC5C-AA29598917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80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20D82-10F8-314F-3BF4-5CBA80CE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EE3B-626C-176E-7BEA-6E16B39D8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35768-4140-53D1-89AF-03BE46A9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6B1E-2EAD-48E6-A5F6-7CB00B0A130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7EED2-DD80-38AC-357D-A877D5256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3FB01-01BF-331F-E500-392CCD66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BDC-249A-4E78-8FEE-F716A7027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145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7BB3E-9A0B-FCC1-E5D7-76DC8F2E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6E0AAD-24EC-FBD5-EBE8-D416B393E0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B09FC7-D280-A629-B77C-4A7FE04F1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5C876-6055-2B10-3689-BF15B9786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967A-CD3D-49D0-9F64-AA07AB809149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F18CE-49C6-F2E8-D100-14E9BF0A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37BA-6491-6B5F-B5E0-704887F2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D0FB-8359-406D-AC5C-AA29598917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716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7CB2-BC79-E1E3-90DF-3992E2EDC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497C2-5615-0C46-B8D2-DCBBF6B85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81586-5221-B8A2-27A5-73313CA8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967A-CD3D-49D0-9F64-AA07AB809149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27B4F-959F-75A9-C814-9C9C394F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CC4A-7412-90AE-0209-D3925819C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D0FB-8359-406D-AC5C-AA29598917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429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C1758D-E753-23B6-A730-1BE4903476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177FF1-53E4-DA54-554A-53D7EDFFE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538CA-9D09-6082-D7CF-6579B8099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967A-CD3D-49D0-9F64-AA07AB809149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F8436-BDAE-6D19-CEA0-ADE20ABEB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6670F-41E6-6A59-8BCE-58BAAF3F2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D0FB-8359-406D-AC5C-AA29598917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212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FA8191-E24C-7B6F-FB58-49DEEABA7B36}"/>
              </a:ext>
            </a:extLst>
          </p:cNvPr>
          <p:cNvSpPr/>
          <p:nvPr userDrawn="1"/>
        </p:nvSpPr>
        <p:spPr>
          <a:xfrm>
            <a:off x="0" y="2084458"/>
            <a:ext cx="12192000" cy="4773543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468" y="2812698"/>
            <a:ext cx="6018259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0468" y="5271911"/>
            <a:ext cx="6018259" cy="922867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2" name="Picture 21" descr="A picture containing shape&#10;&#10;Description automatically generated">
            <a:extLst>
              <a:ext uri="{FF2B5EF4-FFF2-40B4-BE49-F238E27FC236}">
                <a16:creationId xmlns:a16="http://schemas.microsoft.com/office/drawing/2014/main" id="{2D846C45-8C01-7905-824B-5D2DC8633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" y="705981"/>
            <a:ext cx="1919111" cy="6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44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FA8191-E24C-7B6F-FB58-49DEEABA7B36}"/>
              </a:ext>
            </a:extLst>
          </p:cNvPr>
          <p:cNvSpPr/>
          <p:nvPr userDrawn="1"/>
        </p:nvSpPr>
        <p:spPr>
          <a:xfrm>
            <a:off x="0" y="2084458"/>
            <a:ext cx="12192000" cy="4773543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468" y="2812698"/>
            <a:ext cx="6016752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2" name="Picture 21" descr="A picture containing shape&#10;&#10;Description automatically generated">
            <a:extLst>
              <a:ext uri="{FF2B5EF4-FFF2-40B4-BE49-F238E27FC236}">
                <a16:creationId xmlns:a16="http://schemas.microsoft.com/office/drawing/2014/main" id="{2D846C45-8C01-7905-824B-5D2DC8633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" y="705981"/>
            <a:ext cx="1919111" cy="6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31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5CD6645-E358-065F-49DF-A46CA41A8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5" y="1393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1EA9A5A-39E0-5829-436D-EEF970CD4E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0465" y="1817511"/>
            <a:ext cx="10515600" cy="4133679"/>
          </a:xfrm>
        </p:spPr>
        <p:txBody>
          <a:bodyPr>
            <a:normAutofit/>
          </a:bodyPr>
          <a:lstStyle>
            <a:lvl1pPr marL="228611" indent="-228611">
              <a:buFont typeface="Wingdings" panose="05000000000000000000" pitchFamily="2" charset="2"/>
              <a:buChar char="§"/>
              <a:defRPr sz="1600"/>
            </a:lvl1pPr>
            <a:lvl2pPr marL="685834" indent="-228611">
              <a:buFont typeface="Wingdings" panose="05000000000000000000" pitchFamily="2" charset="2"/>
              <a:buChar char="§"/>
              <a:defRPr sz="1333"/>
            </a:lvl2pPr>
            <a:lvl3pPr marL="1143057" indent="-228611">
              <a:buFont typeface="Wingdings" panose="05000000000000000000" pitchFamily="2" charset="2"/>
              <a:buChar char="§"/>
              <a:defRPr sz="1200"/>
            </a:lvl3pPr>
            <a:lvl4pPr marL="1600280" indent="-228611">
              <a:buFont typeface="Wingdings" panose="05000000000000000000" pitchFamily="2" charset="2"/>
              <a:buChar char="§"/>
              <a:defRPr sz="1200"/>
            </a:lvl4pPr>
            <a:lvl5pPr marL="2057503" indent="-228611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5C57E5FA-D7D8-C710-CDD2-D87B90040932}"/>
              </a:ext>
            </a:extLst>
          </p:cNvPr>
          <p:cNvSpPr txBox="1">
            <a:spLocks/>
          </p:cNvSpPr>
          <p:nvPr userDrawn="1"/>
        </p:nvSpPr>
        <p:spPr>
          <a:xfrm>
            <a:off x="770465" y="6407209"/>
            <a:ext cx="1434557" cy="263409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15C3B6D4-0ADD-464C-BD2D-257BE3E2D8D3}" type="slidenum">
              <a:rPr lang="en-US" sz="933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93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46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FF1F5-619C-8D6A-D8B9-9E0A4EA7EF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0465" y="1464915"/>
            <a:ext cx="10515600" cy="57573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67">
                <a:solidFill>
                  <a:schemeClr val="accent3"/>
                </a:solidFill>
              </a:defRPr>
            </a:lvl1pPr>
            <a:lvl2pPr marL="457223" indent="0">
              <a:buFontTx/>
              <a:buNone/>
              <a:defRPr sz="2133"/>
            </a:lvl2pPr>
            <a:lvl3pPr marL="914446" indent="0">
              <a:buFontTx/>
              <a:buNone/>
              <a:defRPr sz="2133"/>
            </a:lvl3pPr>
            <a:lvl4pPr marL="1371669" indent="0">
              <a:buFontTx/>
              <a:buNone/>
              <a:defRPr sz="2133"/>
            </a:lvl4pPr>
            <a:lvl5pPr marL="1828891" indent="0">
              <a:buFontTx/>
              <a:buNone/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FC26906-D94E-3788-FB06-C71BA5BF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5" y="1393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A1C85E-D9ED-0767-C6CA-FBF53441B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0465" y="2235199"/>
            <a:ext cx="10515600" cy="3727279"/>
          </a:xfrm>
        </p:spPr>
        <p:txBody>
          <a:bodyPr>
            <a:normAutofit/>
          </a:bodyPr>
          <a:lstStyle>
            <a:lvl1pPr marL="228611" indent="-228611">
              <a:buFont typeface="Wingdings" panose="05000000000000000000" pitchFamily="2" charset="2"/>
              <a:buChar char="§"/>
              <a:defRPr sz="1600"/>
            </a:lvl1pPr>
            <a:lvl2pPr marL="685834" indent="-228611">
              <a:buFont typeface="Wingdings" panose="05000000000000000000" pitchFamily="2" charset="2"/>
              <a:buChar char="§"/>
              <a:defRPr sz="1333"/>
            </a:lvl2pPr>
            <a:lvl3pPr marL="1143057" indent="-228611">
              <a:buFont typeface="Wingdings" panose="05000000000000000000" pitchFamily="2" charset="2"/>
              <a:buChar char="§"/>
              <a:defRPr sz="1200"/>
            </a:lvl3pPr>
            <a:lvl4pPr marL="1600280" indent="-228611">
              <a:buFont typeface="Wingdings" panose="05000000000000000000" pitchFamily="2" charset="2"/>
              <a:buChar char="§"/>
              <a:defRPr sz="1200"/>
            </a:lvl4pPr>
            <a:lvl5pPr marL="2057503" indent="-228611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EBEBCDC-8A59-2F62-E90A-4C50B6C37D5C}"/>
              </a:ext>
            </a:extLst>
          </p:cNvPr>
          <p:cNvSpPr txBox="1">
            <a:spLocks/>
          </p:cNvSpPr>
          <p:nvPr userDrawn="1"/>
        </p:nvSpPr>
        <p:spPr>
          <a:xfrm>
            <a:off x="770465" y="6407209"/>
            <a:ext cx="1434557" cy="263409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15C3B6D4-0ADD-464C-BD2D-257BE3E2D8D3}" type="slidenum">
              <a:rPr lang="en-US" sz="933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93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89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FF1F5-619C-8D6A-D8B9-9E0A4EA7EF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0465" y="1464915"/>
            <a:ext cx="10515600" cy="57573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67">
                <a:solidFill>
                  <a:schemeClr val="accent3"/>
                </a:solidFill>
              </a:defRPr>
            </a:lvl1pPr>
            <a:lvl2pPr marL="457223" indent="0">
              <a:buFontTx/>
              <a:buNone/>
              <a:defRPr sz="2133"/>
            </a:lvl2pPr>
            <a:lvl3pPr marL="914446" indent="0">
              <a:buFontTx/>
              <a:buNone/>
              <a:defRPr sz="2133"/>
            </a:lvl3pPr>
            <a:lvl4pPr marL="1371669" indent="0">
              <a:buFontTx/>
              <a:buNone/>
              <a:defRPr sz="2133"/>
            </a:lvl4pPr>
            <a:lvl5pPr marL="1828891" indent="0">
              <a:buFontTx/>
              <a:buNone/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FC26906-D94E-3788-FB06-C71BA5BF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5" y="1393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A1C85E-D9ED-0767-C6CA-FBF53441B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0465" y="2235199"/>
            <a:ext cx="6194780" cy="3727279"/>
          </a:xfrm>
        </p:spPr>
        <p:txBody>
          <a:bodyPr>
            <a:normAutofit/>
          </a:bodyPr>
          <a:lstStyle>
            <a:lvl1pPr marL="228611" indent="-228611">
              <a:buFont typeface="Wingdings" panose="05000000000000000000" pitchFamily="2" charset="2"/>
              <a:buChar char="§"/>
              <a:defRPr sz="1600"/>
            </a:lvl1pPr>
            <a:lvl2pPr marL="685834" indent="-228611">
              <a:buFont typeface="Wingdings" panose="05000000000000000000" pitchFamily="2" charset="2"/>
              <a:buChar char="§"/>
              <a:defRPr sz="1333"/>
            </a:lvl2pPr>
            <a:lvl3pPr marL="1143057" indent="-228611">
              <a:buFont typeface="Wingdings" panose="05000000000000000000" pitchFamily="2" charset="2"/>
              <a:buChar char="§"/>
              <a:defRPr sz="1200"/>
            </a:lvl3pPr>
            <a:lvl4pPr marL="1600280" indent="-228611">
              <a:buFont typeface="Wingdings" panose="05000000000000000000" pitchFamily="2" charset="2"/>
              <a:buChar char="§"/>
              <a:defRPr sz="1200"/>
            </a:lvl4pPr>
            <a:lvl5pPr marL="2057503" indent="-228611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EBEBCDC-8A59-2F62-E90A-4C50B6C37D5C}"/>
              </a:ext>
            </a:extLst>
          </p:cNvPr>
          <p:cNvSpPr txBox="1">
            <a:spLocks/>
          </p:cNvSpPr>
          <p:nvPr userDrawn="1"/>
        </p:nvSpPr>
        <p:spPr>
          <a:xfrm>
            <a:off x="770465" y="6407209"/>
            <a:ext cx="1434557" cy="263409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15C3B6D4-0ADD-464C-BD2D-257BE3E2D8D3}" type="slidenum">
              <a:rPr lang="en-US" sz="933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93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61494F35-04CA-F2B5-C6F7-5C728C698C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66662" y="2235200"/>
            <a:ext cx="3819402" cy="3727278"/>
          </a:xfrm>
          <a:solidFill>
            <a:schemeClr val="tx1">
              <a:alpha val="16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03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BRANDED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FF1F5-619C-8D6A-D8B9-9E0A4EA7EF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0465" y="1464915"/>
            <a:ext cx="10515600" cy="57573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67">
                <a:solidFill>
                  <a:schemeClr val="accent3"/>
                </a:solidFill>
              </a:defRPr>
            </a:lvl1pPr>
            <a:lvl2pPr marL="457223" indent="0">
              <a:buFontTx/>
              <a:buNone/>
              <a:defRPr sz="2133"/>
            </a:lvl2pPr>
            <a:lvl3pPr marL="914446" indent="0">
              <a:buFontTx/>
              <a:buNone/>
              <a:defRPr sz="2133"/>
            </a:lvl3pPr>
            <a:lvl4pPr marL="1371669" indent="0">
              <a:buFontTx/>
              <a:buNone/>
              <a:defRPr sz="2133"/>
            </a:lvl4pPr>
            <a:lvl5pPr marL="1828891" indent="0">
              <a:buFontTx/>
              <a:buNone/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FC26906-D94E-3788-FB06-C71BA5BF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5" y="1393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A1C85E-D9ED-0767-C6CA-FBF53441B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0465" y="2235199"/>
            <a:ext cx="10515600" cy="3727279"/>
          </a:xfrm>
        </p:spPr>
        <p:txBody>
          <a:bodyPr>
            <a:normAutofit/>
          </a:bodyPr>
          <a:lstStyle>
            <a:lvl1pPr marL="228611" indent="-228611">
              <a:buFont typeface="Wingdings" panose="05000000000000000000" pitchFamily="2" charset="2"/>
              <a:buChar char="§"/>
              <a:defRPr sz="1600"/>
            </a:lvl1pPr>
            <a:lvl2pPr marL="685834" indent="-228611">
              <a:buFont typeface="Wingdings" panose="05000000000000000000" pitchFamily="2" charset="2"/>
              <a:buChar char="§"/>
              <a:defRPr sz="1333"/>
            </a:lvl2pPr>
            <a:lvl3pPr marL="1143057" indent="-228611">
              <a:buFont typeface="Wingdings" panose="05000000000000000000" pitchFamily="2" charset="2"/>
              <a:buChar char="§"/>
              <a:defRPr sz="1200"/>
            </a:lvl3pPr>
            <a:lvl4pPr marL="1600280" indent="-228611">
              <a:buFont typeface="Wingdings" panose="05000000000000000000" pitchFamily="2" charset="2"/>
              <a:buChar char="§"/>
              <a:defRPr sz="1200"/>
            </a:lvl4pPr>
            <a:lvl5pPr marL="2057503" indent="-228611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EBEBCDC-8A59-2F62-E90A-4C50B6C37D5C}"/>
              </a:ext>
            </a:extLst>
          </p:cNvPr>
          <p:cNvSpPr txBox="1">
            <a:spLocks/>
          </p:cNvSpPr>
          <p:nvPr userDrawn="1"/>
        </p:nvSpPr>
        <p:spPr>
          <a:xfrm>
            <a:off x="770465" y="6407209"/>
            <a:ext cx="1434557" cy="263409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15C3B6D4-0ADD-464C-BD2D-257BE3E2D8D3}" type="slidenum">
              <a:rPr lang="en-US" sz="933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93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57BD5-2581-983E-3DFA-697C692A58AE}"/>
              </a:ext>
            </a:extLst>
          </p:cNvPr>
          <p:cNvSpPr/>
          <p:nvPr userDrawn="1"/>
        </p:nvSpPr>
        <p:spPr>
          <a:xfrm>
            <a:off x="9031112" y="6295836"/>
            <a:ext cx="3160889" cy="562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31523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F6E807-C49A-A04F-40C6-DF05095458B7}"/>
              </a:ext>
            </a:extLst>
          </p:cNvPr>
          <p:cNvSpPr/>
          <p:nvPr userDrawn="1"/>
        </p:nvSpPr>
        <p:spPr>
          <a:xfrm>
            <a:off x="0" y="1"/>
            <a:ext cx="12192000" cy="52154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FC26906-D94E-3788-FB06-C71BA5BF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49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EBEBCDC-8A59-2F62-E90A-4C50B6C37D5C}"/>
              </a:ext>
            </a:extLst>
          </p:cNvPr>
          <p:cNvSpPr txBox="1">
            <a:spLocks/>
          </p:cNvSpPr>
          <p:nvPr userDrawn="1"/>
        </p:nvSpPr>
        <p:spPr>
          <a:xfrm>
            <a:off x="770465" y="6407209"/>
            <a:ext cx="1434557" cy="263409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15C3B6D4-0ADD-464C-BD2D-257BE3E2D8D3}" type="slidenum">
              <a:rPr lang="en-US" sz="933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93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56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EA57B-E5A5-041A-DD29-6BD1F86D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B92D4-ADE1-FF62-D05E-2CD0ACCF3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BC4F3-91E0-7AD9-7D56-479C9D11D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6B1E-2EAD-48E6-A5F6-7CB00B0A130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E3639-F370-7F84-8B41-86CFBCBA4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1544A-D2DA-F0B8-09A6-9A4274225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BDC-249A-4E78-8FEE-F716A7027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908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FF1F5-619C-8D6A-D8B9-9E0A4EA7EF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0465" y="1464915"/>
            <a:ext cx="10515600" cy="57573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67">
                <a:solidFill>
                  <a:schemeClr val="accent3"/>
                </a:solidFill>
              </a:defRPr>
            </a:lvl1pPr>
            <a:lvl2pPr marL="457223" indent="0">
              <a:buFontTx/>
              <a:buNone/>
              <a:defRPr sz="2133"/>
            </a:lvl2pPr>
            <a:lvl3pPr marL="914446" indent="0">
              <a:buFontTx/>
              <a:buNone/>
              <a:defRPr sz="2133"/>
            </a:lvl3pPr>
            <a:lvl4pPr marL="1371669" indent="0">
              <a:buFontTx/>
              <a:buNone/>
              <a:defRPr sz="2133"/>
            </a:lvl4pPr>
            <a:lvl5pPr marL="1828891" indent="0">
              <a:buFontTx/>
              <a:buNone/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FC26906-D94E-3788-FB06-C71BA5BF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5" y="1393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A1C85E-D9ED-0767-C6CA-FBF53441B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0465" y="2235199"/>
            <a:ext cx="4919135" cy="3727279"/>
          </a:xfrm>
        </p:spPr>
        <p:txBody>
          <a:bodyPr>
            <a:normAutofit/>
          </a:bodyPr>
          <a:lstStyle>
            <a:lvl1pPr marL="228611" indent="-228611">
              <a:buFont typeface="Wingdings" panose="05000000000000000000" pitchFamily="2" charset="2"/>
              <a:buChar char="§"/>
              <a:defRPr sz="1600"/>
            </a:lvl1pPr>
            <a:lvl2pPr marL="685834" indent="-228611">
              <a:buFont typeface="Wingdings" panose="05000000000000000000" pitchFamily="2" charset="2"/>
              <a:buChar char="§"/>
              <a:defRPr sz="1333"/>
            </a:lvl2pPr>
            <a:lvl3pPr marL="1143057" indent="-228611">
              <a:buFont typeface="Wingdings" panose="05000000000000000000" pitchFamily="2" charset="2"/>
              <a:buChar char="§"/>
              <a:defRPr sz="1200"/>
            </a:lvl3pPr>
            <a:lvl4pPr marL="1600280" indent="-228611">
              <a:buFont typeface="Wingdings" panose="05000000000000000000" pitchFamily="2" charset="2"/>
              <a:buChar char="§"/>
              <a:defRPr sz="1200"/>
            </a:lvl4pPr>
            <a:lvl5pPr marL="2057503" indent="-228611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EBEBCDC-8A59-2F62-E90A-4C50B6C37D5C}"/>
              </a:ext>
            </a:extLst>
          </p:cNvPr>
          <p:cNvSpPr txBox="1">
            <a:spLocks/>
          </p:cNvSpPr>
          <p:nvPr userDrawn="1"/>
        </p:nvSpPr>
        <p:spPr>
          <a:xfrm>
            <a:off x="770465" y="6407209"/>
            <a:ext cx="1434557" cy="263409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15C3B6D4-0ADD-464C-BD2D-257BE3E2D8D3}" type="slidenum">
              <a:rPr lang="en-US" sz="933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93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83DBB-8F6E-467D-C641-425479F81F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5290" y="2234847"/>
            <a:ext cx="4930775" cy="3725333"/>
          </a:xfrm>
        </p:spPr>
        <p:txBody>
          <a:bodyPr>
            <a:normAutofit/>
          </a:bodyPr>
          <a:lstStyle>
            <a:lvl1pPr marL="228611" indent="-228611">
              <a:buFont typeface="Wingdings" panose="05000000000000000000" pitchFamily="2" charset="2"/>
              <a:buChar char="§"/>
              <a:defRPr sz="1600"/>
            </a:lvl1pPr>
            <a:lvl2pPr marL="685834" indent="-228611">
              <a:buFont typeface="Wingdings" panose="05000000000000000000" pitchFamily="2" charset="2"/>
              <a:buChar char="§"/>
              <a:defRPr sz="1333"/>
            </a:lvl2pPr>
            <a:lvl3pPr marL="1143057" indent="-228611">
              <a:buFont typeface="Wingdings" panose="05000000000000000000" pitchFamily="2" charset="2"/>
              <a:buChar char="§"/>
              <a:defRPr sz="1200"/>
            </a:lvl3pPr>
            <a:lvl4pPr marL="1600280" indent="-228611">
              <a:buFont typeface="Wingdings" panose="05000000000000000000" pitchFamily="2" charset="2"/>
              <a:buChar char="§"/>
              <a:defRPr sz="1200"/>
            </a:lvl4pPr>
            <a:lvl5pPr marL="2057503" indent="-228611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9538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9ABA1-E740-A88F-41F8-C0CC6E9A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22CE13-D892-59C6-B09C-6E096C2E2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D8E1C-ADC6-4D50-B7DB-ACC13987DF4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677EF-5B8C-9000-0343-DC9D68355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FC3E6-12AC-E3F3-FB2D-C07F9F3A0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A2D8D-6D2E-416F-94FE-0B195EFE8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016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88445-DFFF-404B-940E-BA537559E44E}" type="datetime1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40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E4E9F-2770-418E-6745-9BA32EDA0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B05F0-BEC1-0D39-D0AC-220AAC2D9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3F885-992D-5C44-279E-6265C2DE5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E44-BB59-4EFA-9C3C-4D5F613907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50147-89ED-E484-0A36-0C42A81E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6C531-A5BA-5790-3998-B552D01A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8B55-26CB-495F-8398-943C1297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63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C711-A71D-A3DD-E964-6E8B126AC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BB010-738A-CAB8-B39A-67E9890E2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21549-5218-BDE3-2C05-3E09F72FC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E44-BB59-4EFA-9C3C-4D5F613907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BC16D-5650-D8BD-3F0C-9432E99D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DBE30-FD3A-C37A-05D1-AFE4EFE2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8B55-26CB-495F-8398-943C1297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218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C3141-E964-BFB3-E6C5-A2E1BAC79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6DEE5-D16A-B414-70C3-8773A61E0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58219-E210-EC1B-2067-C6FD8F8F4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E44-BB59-4EFA-9C3C-4D5F613907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A0FFC-4A33-8DDD-832C-2A834BF55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7590B-6B1A-4A61-BA6E-1E1CA63C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8B55-26CB-495F-8398-943C1297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180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A291-B097-10A7-2032-B84A4B4E3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CE49A-E0D8-298F-8959-EF3458AB7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7B7CD-144B-003B-4A5D-A0FB0AF4A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7413E-4F9B-39F4-2FAA-632020915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E44-BB59-4EFA-9C3C-4D5F613907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29849-2E68-4F0B-44AC-E8B34E2D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A83D3-2615-5FAC-92CB-FE2B58C88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8B55-26CB-495F-8398-943C1297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00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33DBB-9181-AD1F-3A76-B8E071F01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E4AC1-798D-EC77-F5EE-F2CDB62E1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2BDCE-8433-5BB9-5F6D-4F46E50BD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9B36AD-F2BD-752F-0666-27F0A4A862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5047F3-7944-C4DD-9247-77BA4F96CD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CC5F58-04F9-31E9-4771-CA26A6DE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E44-BB59-4EFA-9C3C-4D5F613907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13E08-3A8F-C7F6-5C3E-D9F88AE8F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F51299-36F5-9491-F75D-C343F9CB0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8B55-26CB-495F-8398-943C1297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81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2802-5452-CD6A-EFDB-33BC52D40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CAA8E2-1706-610F-C5EB-093191EAE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E44-BB59-4EFA-9C3C-4D5F613907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B1141-542C-C01F-984F-606ACFF47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4F10E-8CBB-AAD3-4016-53818AF7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8B55-26CB-495F-8398-943C1297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266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296CD5-2AAE-64C2-1233-3019A056B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E44-BB59-4EFA-9C3C-4D5F613907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68EE8-B958-679D-02AB-E81839761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993FE-EE1C-FEB0-B358-52FD7A7B2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8B55-26CB-495F-8398-943C1297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D6030-9449-B8A5-49FD-5AE83A2A3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DCBA0-9BA5-6D9C-DFB1-EC80E8517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27A41-327D-E79C-12D1-2CDE2DA6B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44405-91B2-700F-B344-0F2B46500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6B1E-2EAD-48E6-A5F6-7CB00B0A130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7E061-E5FD-16A1-1380-318071D9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5FBAE-A962-A213-E869-A0D7EA848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BDC-249A-4E78-8FEE-F716A7027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8567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75C10-1D2A-C0A0-1AD9-9A5817DF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5F1CF-1BFE-2FD5-EC45-20930A07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EEB9E-1251-CE9D-A570-61793AD71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DD646-83BC-EC28-E775-51FB49F4A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E44-BB59-4EFA-9C3C-4D5F613907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9681B-3995-543B-9054-1EF724B1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728CB-A52A-52C7-46B8-8A1A12D12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8B55-26CB-495F-8398-943C1297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61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93482-69FB-40C9-C874-5F252D58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19077B-8883-B8AB-1A1E-FCA347F55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134BE-BBE5-2037-C4CC-B2F14A98E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AF7B9-23BF-A4E8-320E-FF9C19DDB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E44-BB59-4EFA-9C3C-4D5F613907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1BE0A-F328-5786-F7CF-04A606ABA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E1DD2-83E7-4547-F347-F546B7E1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8B55-26CB-495F-8398-943C1297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656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6CA6-5C17-0539-0826-F0BF971AB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FEA98-324E-1F11-603D-2BF00219B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C3FA1-ABD7-C055-ED96-3A844D639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E44-BB59-4EFA-9C3C-4D5F613907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09EE0-32C7-4DF9-803B-190B20B53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2979B-4ACB-73D9-600A-5B336B80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8B55-26CB-495F-8398-943C1297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86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6742C0-333D-F4B8-D9EF-725A19F968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5F300B-8B91-92CC-C19A-3B2172CEF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5B824-A942-ACA6-465B-1B364EAE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E44-BB59-4EFA-9C3C-4D5F613907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DF179-BFD0-6199-909C-E714BBDB0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5ACC-62B5-C3DF-FC4E-235816B1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8B55-26CB-495F-8398-943C1297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52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610BB-DBBE-D973-89B0-54B7FD34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0C2C6-9234-5FF7-DBE1-A09F487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427C8-2DA8-A4BE-27F3-F6197F2E7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D9904E-66BF-98FF-B7F1-46222F2035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CAF62-BB5D-9EE6-3F66-5292FD2F65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7D026A-A65B-33C5-ECEC-2A892FCF0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6B1E-2EAD-48E6-A5F6-7CB00B0A130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AE6B60-D7F9-C3A5-65AD-B8D575CC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E8AF97-B63F-2F4D-DC02-1E63CD23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BDC-249A-4E78-8FEE-F716A7027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538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5F49-4B9D-BAD6-56B6-836B4B809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E50BEB-4ED9-7D6A-FB5C-3DFBB8F8B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6B1E-2EAD-48E6-A5F6-7CB00B0A130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F08D-CEDA-A5A0-E8BE-8D1C0BDC9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80407C-3226-5ACB-EA1A-58040165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BDC-249A-4E78-8FEE-F716A7027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638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7E58E7-E7AF-B765-5669-0B4DC5D77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6B1E-2EAD-48E6-A5F6-7CB00B0A130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341010-3540-DA1A-FACC-A673A065B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5C0EA-0C76-6E71-9CF3-0D38592E4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BDC-249A-4E78-8FEE-F716A7027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73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A51EE-2EFD-C0B5-5FAE-A307D5646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56067-54FB-B46B-CD8B-D1AED2ACC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C7FE-E5AE-955C-51F1-2BC194C30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AC724-3DA6-33CC-F92D-E15EC7DDF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6B1E-2EAD-48E6-A5F6-7CB00B0A130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9C174-A8E3-F8DE-B8F9-69DDD39F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F297E-2EE6-02EF-CAB2-781E15BC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BDC-249A-4E78-8FEE-F716A7027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931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BBF07-056B-8669-9882-CC0347DE8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3FEC8C-42D6-3087-81AF-F145E6FBE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3AB7C-4F7D-1230-6E74-18BD26C06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E9A59-2B17-BB36-10DF-C0A6B62C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6B1E-2EAD-48E6-A5F6-7CB00B0A130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F9F30-DA03-D37A-3C63-04C38A2DB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A2EC9-B0F1-450B-A19B-4EB09A6F9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BDC-249A-4E78-8FEE-F716A7027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789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AD882A-F37D-D235-AAF2-12083267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0E20D-C123-0DDF-F770-ED6E890E6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E0A29-58E8-2F00-7B0D-1EF66836C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636B1E-2EAD-48E6-A5F6-7CB00B0A130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8B775-C4A4-0912-4BA1-7BACA98FB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B115C-6D13-18F0-1CBF-9BAB716B7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A53BDC-249A-4E78-8FEE-F716A7027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62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0D32B7-755A-3E4F-5D56-DEB58036B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C5658-848D-2C52-4A7C-64CEC6E18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4344F-FECA-287B-D21F-CA79AFD8D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24967A-CD3D-49D0-9F64-AA07AB809149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36455-560C-0754-9817-C6E260793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9376E-FEF2-3638-5D00-1E39C0AC8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9CD0FB-8359-406D-AC5C-AA29598917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19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0465" y="1393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465" y="1817511"/>
            <a:ext cx="10515600" cy="4133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465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F21BC3-6855-482B-BE14-433C3AA25B7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5BF8F4-9CF3-58AD-1D19-2FC5E8004A43}"/>
              </a:ext>
            </a:extLst>
          </p:cNvPr>
          <p:cNvCxnSpPr>
            <a:cxnSpLocks/>
          </p:cNvCxnSpPr>
          <p:nvPr userDrawn="1"/>
        </p:nvCxnSpPr>
        <p:spPr>
          <a:xfrm>
            <a:off x="11201443" y="6427371"/>
            <a:ext cx="0" cy="228365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05730FE6-9808-E59D-A5FF-D197158D564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089" y="6401383"/>
            <a:ext cx="808796" cy="278652"/>
          </a:xfrm>
          <a:prstGeom prst="rect">
            <a:avLst/>
          </a:prstGeom>
        </p:spPr>
      </p:pic>
      <p:pic>
        <p:nvPicPr>
          <p:cNvPr id="9" name="Picture 8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B61162B8-5C69-860C-DEF2-4AD0A11F35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816" y="6451353"/>
            <a:ext cx="617102" cy="1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4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2667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3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BC81AF-65B4-48F4-100D-CA0B7212F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A27D3-9541-B856-839B-0381A02F0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983AE-7613-19B7-A0FC-28CA617A78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70E44-BB59-4EFA-9C3C-4D5F613907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7CA68-9933-ECF6-6544-B208251D5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7E6A4-DDB9-AD51-C32D-3EFE741B9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178B55-26CB-495F-8398-943C1297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8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iesalc.unesco.org/wp-content/uploads/2023/04/ChatGPT-and-Artificial-Intelligence-in-higher-education-Quick-Start-guide_EN_FINAL.pdf" TargetMode="Externa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XVvvRhiGjI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B808E1-3DE2-C7EE-2C00-24CE63B45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94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BC90B-0731-54CA-87ED-E57B931D6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137D04-D244-3B4B-A83B-ED4335091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294"/>
            <a:ext cx="12192000" cy="5272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F2D8E6-F2C8-F8F1-B20C-BA7774666776}"/>
              </a:ext>
            </a:extLst>
          </p:cNvPr>
          <p:cNvSpPr txBox="1"/>
          <p:nvPr/>
        </p:nvSpPr>
        <p:spPr>
          <a:xfrm>
            <a:off x="539262" y="282762"/>
            <a:ext cx="8323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When LLMs get their Bodies</a:t>
            </a:r>
            <a:endParaRPr lang="en-GB" sz="40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19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E3F699-ABB7-E570-84F4-E7B6E4E3E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9D3505-AE2F-E99A-0F9F-072E39F32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774"/>
            <a:ext cx="12192000" cy="5014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73EFDC-CC03-686E-24FF-B6313539069E}"/>
              </a:ext>
            </a:extLst>
          </p:cNvPr>
          <p:cNvSpPr txBox="1"/>
          <p:nvPr/>
        </p:nvSpPr>
        <p:spPr>
          <a:xfrm>
            <a:off x="657482" y="213888"/>
            <a:ext cx="6097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The New Learning Loop</a:t>
            </a:r>
          </a:p>
        </p:txBody>
      </p:sp>
    </p:spTree>
    <p:extLst>
      <p:ext uri="{BB962C8B-B14F-4D97-AF65-F5344CB8AC3E}">
        <p14:creationId xmlns:p14="http://schemas.microsoft.com/office/powerpoint/2010/main" val="1229401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F16C9-5833-F829-58CC-866D7CDE6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AA5DC-0C48-4770-12CE-3D9972B361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035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9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5FFF3-FEAD-5E3A-89EC-8D98651D5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38F3F-A98A-5CA7-7887-A8B34D29F2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4" r="13545" b="-2"/>
          <a:stretch/>
        </p:blipFill>
        <p:spPr>
          <a:xfrm>
            <a:off x="838200" y="768096"/>
            <a:ext cx="10628376" cy="53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03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F3512-9B0C-B99B-6A08-012B22CB4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age&#10;&#10;Description automatically generated">
            <a:extLst>
              <a:ext uri="{FF2B5EF4-FFF2-40B4-BE49-F238E27FC236}">
                <a16:creationId xmlns:a16="http://schemas.microsoft.com/office/drawing/2014/main" id="{46E7DF29-D065-39EA-B120-5464DBB954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035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36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CB9BE-6776-B3EA-D945-05321C218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43" y="398533"/>
            <a:ext cx="3781953" cy="53537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3FC1C8-FCD1-047D-AF99-7DE825DD0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776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87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051BE5-7837-A81C-A37B-588583529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32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55D600-9257-7934-6C63-2AB1F9E7B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95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6CBE00-81AB-80A4-63D9-91E0450C6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21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46568-535E-A4FF-DC73-89BD696B5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770"/>
            <a:ext cx="12192000" cy="591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25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FC554-9584-2ACF-6732-141DE2B72A55}"/>
              </a:ext>
            </a:extLst>
          </p:cNvPr>
          <p:cNvSpPr txBox="1"/>
          <p:nvPr/>
        </p:nvSpPr>
        <p:spPr>
          <a:xfrm>
            <a:off x="533400" y="670343"/>
            <a:ext cx="10512552" cy="406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solidFill>
                  <a:schemeClr val="tx1"/>
                </a:solidFill>
                <a:latin typeface="TH Sarabun New" panose="020B0500040200020003" pitchFamily="34" charset="-34"/>
                <a:ea typeface="+mj-ea"/>
                <a:cs typeface="TH Sarabun New" panose="020B0500040200020003" pitchFamily="34" charset="-34"/>
              </a:rPr>
              <a:t>มากกว่าหนังสือคือพื้นที่ชีวิต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80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74211E-CE65-7F24-63F2-58F2BD387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76" y="578165"/>
            <a:ext cx="11269648" cy="6134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D9B5AB-D117-42F9-0D59-C208188EF478}"/>
              </a:ext>
            </a:extLst>
          </p:cNvPr>
          <p:cNvSpPr txBox="1"/>
          <p:nvPr/>
        </p:nvSpPr>
        <p:spPr>
          <a:xfrm>
            <a:off x="609600" y="1592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62E5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Core skills in 2025</a:t>
            </a:r>
          </a:p>
        </p:txBody>
      </p:sp>
    </p:spTree>
    <p:extLst>
      <p:ext uri="{BB962C8B-B14F-4D97-AF65-F5344CB8AC3E}">
        <p14:creationId xmlns:p14="http://schemas.microsoft.com/office/powerpoint/2010/main" val="713063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1CE74E-4BCF-8463-DECC-C3F76FEC9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19" y="195072"/>
            <a:ext cx="9909514" cy="65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75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74211E-CE65-7F24-63F2-58F2BD387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76" y="507826"/>
            <a:ext cx="11269648" cy="6134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D9B5AB-D117-42F9-0D59-C208188EF478}"/>
              </a:ext>
            </a:extLst>
          </p:cNvPr>
          <p:cNvSpPr txBox="1"/>
          <p:nvPr/>
        </p:nvSpPr>
        <p:spPr>
          <a:xfrm>
            <a:off x="609600" y="1592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262E55"/>
                </a:solidFill>
              </a:rPr>
              <a:t>Core skills in 2025</a:t>
            </a:r>
          </a:p>
        </p:txBody>
      </p:sp>
    </p:spTree>
    <p:extLst>
      <p:ext uri="{BB962C8B-B14F-4D97-AF65-F5344CB8AC3E}">
        <p14:creationId xmlns:p14="http://schemas.microsoft.com/office/powerpoint/2010/main" val="3732752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3CFD03-E117-BF62-F321-52C9F344D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20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6F86C6-4FB0-F000-4FE1-2D1D70B05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540" y="-2252"/>
            <a:ext cx="9077838" cy="68602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D8C2F4-E03F-9097-2C6B-6B129BAFC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0569" y="106507"/>
            <a:ext cx="612821" cy="61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12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FB54D-0113-D38C-3672-A0F2D203A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41" y="332592"/>
            <a:ext cx="11943718" cy="638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90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4FE4B5-B395-59D3-42A2-CE7EF7442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13" y="494890"/>
            <a:ext cx="11279174" cy="58682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999522-3374-C16E-7469-6214DFD9B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0569" y="106507"/>
            <a:ext cx="612821" cy="61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83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92D36-ACF5-CBF1-C4C9-60472D5FD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86" y="528232"/>
            <a:ext cx="11660227" cy="58015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47FC51-801B-B43A-1CF5-20F854A58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0569" y="106507"/>
            <a:ext cx="612821" cy="61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97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D99094-CB0E-3DE0-54A3-8E2BC5A0F8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2593"/>
          <a:stretch/>
        </p:blipFill>
        <p:spPr>
          <a:xfrm>
            <a:off x="321220" y="0"/>
            <a:ext cx="5427873" cy="5803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ECFB42-8185-B664-1A32-DBC4F38CA4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407"/>
          <a:stretch/>
        </p:blipFill>
        <p:spPr>
          <a:xfrm>
            <a:off x="5964993" y="0"/>
            <a:ext cx="5783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95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9EB1E-605B-0A2D-F212-28E9CD91F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56" y="0"/>
            <a:ext cx="9899486" cy="66262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9C6694-E628-2F5F-683C-D463DA979000}"/>
              </a:ext>
            </a:extLst>
          </p:cNvPr>
          <p:cNvSpPr txBox="1"/>
          <p:nvPr/>
        </p:nvSpPr>
        <p:spPr>
          <a:xfrm>
            <a:off x="351692" y="648776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https://thesmartlocal.com/read/national-library-board-new-offerings-2024/</a:t>
            </a:r>
          </a:p>
        </p:txBody>
      </p:sp>
    </p:spTree>
    <p:extLst>
      <p:ext uri="{BB962C8B-B14F-4D97-AF65-F5344CB8AC3E}">
        <p14:creationId xmlns:p14="http://schemas.microsoft.com/office/powerpoint/2010/main" val="2494462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0C0618-057A-F74D-5650-153631DC7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702"/>
            <a:ext cx="12192000" cy="5928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44727F-70CD-FDB4-7C3B-E330275B9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0569" y="106507"/>
            <a:ext cx="612821" cy="61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74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54BD5-D6AB-D080-CCF9-09718B484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53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652C7B-23B4-5A68-07BA-A2B787EE1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22" y="637810"/>
            <a:ext cx="10099432" cy="5680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0CEF14-07EB-07EA-862C-F1BE4B39DC80}"/>
              </a:ext>
            </a:extLst>
          </p:cNvPr>
          <p:cNvSpPr txBox="1"/>
          <p:nvPr/>
        </p:nvSpPr>
        <p:spPr>
          <a:xfrm>
            <a:off x="609600" y="908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National Library (NL) : </a:t>
            </a:r>
            <a:r>
              <a:rPr lang="en-GB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Chatbook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050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5899A3-EA60-9749-5902-3ABEE4C45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775"/>
            <a:ext cx="12192000" cy="5806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0CA49B-21F9-E2CD-843E-8996229DA715}"/>
              </a:ext>
            </a:extLst>
          </p:cNvPr>
          <p:cNvSpPr txBox="1"/>
          <p:nvPr/>
        </p:nvSpPr>
        <p:spPr>
          <a:xfrm>
            <a:off x="586154" y="63322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https://oodihelsinki.fi/en/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E35059-BD0A-7D84-F1FB-AC0378DB43F3}"/>
              </a:ext>
            </a:extLst>
          </p:cNvPr>
          <p:cNvSpPr txBox="1"/>
          <p:nvPr/>
        </p:nvSpPr>
        <p:spPr>
          <a:xfrm>
            <a:off x="468923" y="1417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 err="1">
                <a:solidFill>
                  <a:srgbClr val="000000"/>
                </a:solidFill>
                <a:effectLst/>
                <a:latin typeface="HelsinkiGroteskBold"/>
              </a:rPr>
              <a:t>Oodi</a:t>
            </a:r>
            <a:r>
              <a:rPr lang="en-GB" b="1" i="0" dirty="0">
                <a:solidFill>
                  <a:srgbClr val="000000"/>
                </a:solidFill>
                <a:effectLst/>
                <a:latin typeface="HelsinkiGroteskBold"/>
              </a:rPr>
              <a:t>: </a:t>
            </a:r>
            <a:r>
              <a:rPr lang="en-GB" b="1" i="0" dirty="0">
                <a:solidFill>
                  <a:srgbClr val="000000"/>
                </a:solidFill>
                <a:effectLst/>
                <a:latin typeface="HelsinkiGroteskRegular"/>
              </a:rPr>
              <a:t>Helsinki Central Library</a:t>
            </a:r>
            <a:endParaRPr lang="en-GB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5B9181-2E20-CCF6-6A4F-D71D893A4D4F}"/>
              </a:ext>
            </a:extLst>
          </p:cNvPr>
          <p:cNvSpPr txBox="1"/>
          <p:nvPr/>
        </p:nvSpPr>
        <p:spPr>
          <a:xfrm>
            <a:off x="4021016" y="5885241"/>
            <a:ext cx="82764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HelsinkiGroteskBold"/>
              </a:rPr>
              <a:t>Oodi</a:t>
            </a:r>
            <a:r>
              <a:rPr lang="en-US" i="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HelsinkiGroteskBold"/>
              </a:rPr>
              <a:t> provides its users with knowledge, new skills and stories</a:t>
            </a:r>
            <a:r>
              <a:rPr lang="en-US" i="0" dirty="0">
                <a:solidFill>
                  <a:srgbClr val="000000"/>
                </a:solidFill>
                <a:effectLst/>
                <a:latin typeface="HelsinkiGroteskBold"/>
              </a:rPr>
              <a:t>, and is an easy place to access for learning, story immersion, work and relaxation. It is a library of a new era, a living and functional meeting place open for all.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759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A2538-7060-FD39-C8E0-28B6B8FEA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76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A50A73-F5B8-A151-41C1-4EF30C4A3133}"/>
              </a:ext>
            </a:extLst>
          </p:cNvPr>
          <p:cNvSpPr txBox="1"/>
          <p:nvPr/>
        </p:nvSpPr>
        <p:spPr>
          <a:xfrm>
            <a:off x="351693" y="644613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https://360.northmanvr.com/F1utgPQ3E0/12117835p,6.11h,89.76t</a:t>
            </a:r>
          </a:p>
        </p:txBody>
      </p:sp>
    </p:spTree>
    <p:extLst>
      <p:ext uri="{BB962C8B-B14F-4D97-AF65-F5344CB8AC3E}">
        <p14:creationId xmlns:p14="http://schemas.microsoft.com/office/powerpoint/2010/main" val="3237974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large room with many people sitting on chairs&#10;&#10;Description automatically generated">
            <a:extLst>
              <a:ext uri="{FF2B5EF4-FFF2-40B4-BE49-F238E27FC236}">
                <a16:creationId xmlns:a16="http://schemas.microsoft.com/office/drawing/2014/main" id="{E9109410-3881-127C-BC05-4BDAF93B9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A8E605-B3AE-4E3F-4F5B-7C5E59DCEA11}"/>
              </a:ext>
            </a:extLst>
          </p:cNvPr>
          <p:cNvSpPr txBox="1"/>
          <p:nvPr/>
        </p:nvSpPr>
        <p:spPr>
          <a:xfrm>
            <a:off x="1842048" y="0"/>
            <a:ext cx="10349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i="0" dirty="0">
                <a:effectLst/>
                <a:highlight>
                  <a:srgbClr val="00FFFF"/>
                </a:highlight>
                <a:latin typeface="HelveticaNeue-Light"/>
              </a:rPr>
              <a:t>A wealth of knowledge: </a:t>
            </a:r>
            <a:r>
              <a:rPr lang="en-US" b="0" i="0" dirty="0">
                <a:effectLst/>
                <a:highlight>
                  <a:srgbClr val="00FFFF"/>
                </a:highlight>
                <a:latin typeface="HelveticaNeue-Light"/>
              </a:rPr>
              <a:t>The Learning Centre’s access to library services is designed to support student learning, teaching, faculty research and to serve British Columbia’s communities.</a:t>
            </a:r>
            <a:endParaRPr lang="en-GB" dirty="0">
              <a:highlight>
                <a:srgbClr val="00FFF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50740-2E28-75F9-B4B9-2FF26099CB80}"/>
              </a:ext>
            </a:extLst>
          </p:cNvPr>
          <p:cNvSpPr txBox="1"/>
          <p:nvPr/>
        </p:nvSpPr>
        <p:spPr>
          <a:xfrm>
            <a:off x="7942385" y="6350950"/>
            <a:ext cx="4248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University of British Columbia Library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583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24F14B-4785-4BAA-EEC0-6216182C2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494"/>
            <a:ext cx="12192000" cy="5279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A3098-E2E9-5187-21B6-2ECC84789469}"/>
              </a:ext>
            </a:extLst>
          </p:cNvPr>
          <p:cNvSpPr txBox="1"/>
          <p:nvPr/>
        </p:nvSpPr>
        <p:spPr>
          <a:xfrm>
            <a:off x="269630" y="638916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https://www.lib.ncsu.edu/</a:t>
            </a:r>
          </a:p>
        </p:txBody>
      </p:sp>
    </p:spTree>
    <p:extLst>
      <p:ext uri="{BB962C8B-B14F-4D97-AF65-F5344CB8AC3E}">
        <p14:creationId xmlns:p14="http://schemas.microsoft.com/office/powerpoint/2010/main" val="3296579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CB0812-937A-70B6-C934-526A3720C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82" y="1299590"/>
            <a:ext cx="11108588" cy="39673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6D09D2-4703-370F-B0CC-5A72C287EC13}"/>
              </a:ext>
            </a:extLst>
          </p:cNvPr>
          <p:cNvSpPr txBox="1"/>
          <p:nvPr/>
        </p:nvSpPr>
        <p:spPr>
          <a:xfrm>
            <a:off x="275082" y="5558410"/>
            <a:ext cx="115003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A central hub for student life</a:t>
            </a:r>
            <a:r>
              <a:rPr lang="en-US" dirty="0"/>
              <a:t>. It offers a range of services and resources, including collaborative workspaces, individual study pods, a café, and a makerspace. The library also hosts events and exhibitions, fostering a sense of community and intellectual curiosity.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757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D48ABB-28A9-5185-C926-28BD11CD0AA6}"/>
              </a:ext>
            </a:extLst>
          </p:cNvPr>
          <p:cNvSpPr txBox="1"/>
          <p:nvPr/>
        </p:nvSpPr>
        <p:spPr>
          <a:xfrm>
            <a:off x="204907" y="6433774"/>
            <a:ext cx="6097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https://guides.lib.unc.edu/generativeAI/ai-tools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F576D-6481-F5C6-05F2-DE58624BD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3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24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D8F88-C524-F943-9E21-6FE09E01B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287"/>
            <a:ext cx="12000347" cy="594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A75B77-CF70-73EE-F87C-D52AF0BAE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"/>
          <a:stretch/>
        </p:blipFill>
        <p:spPr>
          <a:xfrm>
            <a:off x="140676" y="0"/>
            <a:ext cx="6944329" cy="5751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D374FC-C120-B571-5534-8754D89A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005" y="2875786"/>
            <a:ext cx="5091896" cy="2647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599C2B-F956-0E57-F331-CEA146A96D30}"/>
              </a:ext>
            </a:extLst>
          </p:cNvPr>
          <p:cNvSpPr txBox="1"/>
          <p:nvPr/>
        </p:nvSpPr>
        <p:spPr>
          <a:xfrm>
            <a:off x="262174" y="6442394"/>
            <a:ext cx="103472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Source: https://www.insidehighered.com/news/tech-innovation/artificial-intelligence/2024/01/18/ais-enrolling-students-michigan-universitys</a:t>
            </a:r>
          </a:p>
        </p:txBody>
      </p:sp>
    </p:spTree>
    <p:extLst>
      <p:ext uri="{BB962C8B-B14F-4D97-AF65-F5344CB8AC3E}">
        <p14:creationId xmlns:p14="http://schemas.microsoft.com/office/powerpoint/2010/main" val="2037980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0449E-50A1-037B-8EEC-9390B7474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050" y="551248"/>
            <a:ext cx="6173488" cy="3270173"/>
          </a:xfrm>
        </p:spPr>
        <p:txBody>
          <a:bodyPr>
            <a:normAutofit/>
          </a:bodyPr>
          <a:lstStyle/>
          <a:p>
            <a:r>
              <a:rPr lang="en-US" dirty="0"/>
              <a:t>Generative AI is changing </a:t>
            </a:r>
            <a:r>
              <a:rPr lang="en-US" b="1" dirty="0">
                <a:solidFill>
                  <a:srgbClr val="FF0000"/>
                </a:solidFill>
              </a:rPr>
              <a:t>Everything, </a:t>
            </a:r>
            <a:br>
              <a:rPr lang="th-TH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Everywhere,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All at once 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E69D1-EEF8-FFE6-9875-83745AED2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186" y="0"/>
            <a:ext cx="2723325" cy="6749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165133-199E-B2D4-4A93-92BBACE6E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28" r="1406" b="30710"/>
          <a:stretch/>
        </p:blipFill>
        <p:spPr>
          <a:xfrm>
            <a:off x="5300122" y="4913116"/>
            <a:ext cx="5446835" cy="1406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63EBD5-6B2B-54BB-4E78-DB7517FAAFF2}"/>
              </a:ext>
            </a:extLst>
          </p:cNvPr>
          <p:cNvSpPr txBox="1"/>
          <p:nvPr/>
        </p:nvSpPr>
        <p:spPr>
          <a:xfrm>
            <a:off x="3690482" y="6521549"/>
            <a:ext cx="834911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Source: https://www.creativefabrica.com/wp-content/uploads/2022/04/26/Cartoon-Human-Evolution-Graphics-29636641-1-1-580x386.jpg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BF39C-7152-9CD1-315D-E260E961F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0569" y="106507"/>
            <a:ext cx="612821" cy="612821"/>
          </a:xfrm>
          <a:prstGeom prst="rect">
            <a:avLst/>
          </a:prstGeom>
        </p:spPr>
      </p:pic>
      <p:sp>
        <p:nvSpPr>
          <p:cNvPr id="7" name="Callout: Line 6">
            <a:extLst>
              <a:ext uri="{FF2B5EF4-FFF2-40B4-BE49-F238E27FC236}">
                <a16:creationId xmlns:a16="http://schemas.microsoft.com/office/drawing/2014/main" id="{9CAFD621-78D9-8DB3-89E4-505BB3599556}"/>
              </a:ext>
            </a:extLst>
          </p:cNvPr>
          <p:cNvSpPr/>
          <p:nvPr/>
        </p:nvSpPr>
        <p:spPr>
          <a:xfrm>
            <a:off x="5092770" y="3821382"/>
            <a:ext cx="3244985" cy="879231"/>
          </a:xfrm>
          <a:prstGeom prst="borderCallout1">
            <a:avLst>
              <a:gd name="adj1" fmla="val 50062"/>
              <a:gd name="adj2" fmla="val -617"/>
              <a:gd name="adj3" fmla="val 95071"/>
              <a:gd name="adj4" fmla="val -32428"/>
            </a:avLst>
          </a:prstGeom>
          <a:solidFill>
            <a:srgbClr val="BED63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</a:rPr>
              <a:t>24.Generative AI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52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with a backpack&#10;&#10;Description automatically generated">
            <a:extLst>
              <a:ext uri="{FF2B5EF4-FFF2-40B4-BE49-F238E27FC236}">
                <a16:creationId xmlns:a16="http://schemas.microsoft.com/office/drawing/2014/main" id="{9E14D2B1-A5BC-E3D8-544B-A555A7206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7642"/>
          <a:stretch/>
        </p:blipFill>
        <p:spPr>
          <a:xfrm>
            <a:off x="6088088" y="3264090"/>
            <a:ext cx="6103911" cy="3593910"/>
          </a:xfrm>
          <a:prstGeom prst="rect">
            <a:avLst/>
          </a:prstGeom>
        </p:spPr>
      </p:pic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E53D9345-1461-7626-0E59-9C72E0614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6" r="1" b="1"/>
          <a:stretch/>
        </p:blipFill>
        <p:spPr>
          <a:xfrm>
            <a:off x="926036" y="9"/>
            <a:ext cx="727991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6435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www.iesalc.unesco.org/wp-content/uploads/2023/04/ChatGPT-and-Artificial-Intelligence-in-higher-education-Quick-Start-guide_EN_FINAL.pdf"/>
          </p:cNvPr>
          <p:cNvSpPr/>
          <p:nvPr/>
        </p:nvSpPr>
        <p:spPr>
          <a:xfrm>
            <a:off x="1248703" y="610710"/>
            <a:ext cx="3155871" cy="4872469"/>
          </a:xfrm>
          <a:custGeom>
            <a:avLst/>
            <a:gdLst/>
            <a:ahLst/>
            <a:cxnLst/>
            <a:rect l="l" t="t" r="r" b="b"/>
            <a:pathLst>
              <a:path w="6565426" h="9034027">
                <a:moveTo>
                  <a:pt x="0" y="0"/>
                </a:moveTo>
                <a:lnTo>
                  <a:pt x="6565427" y="0"/>
                </a:lnTo>
                <a:lnTo>
                  <a:pt x="6565427" y="9034026"/>
                </a:lnTo>
                <a:lnTo>
                  <a:pt x="0" y="9034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961114" y="549536"/>
            <a:ext cx="3280257" cy="4872470"/>
          </a:xfrm>
          <a:custGeom>
            <a:avLst/>
            <a:gdLst/>
            <a:ahLst/>
            <a:cxnLst/>
            <a:rect l="l" t="t" r="r" b="b"/>
            <a:pathLst>
              <a:path w="6272683" h="9034027">
                <a:moveTo>
                  <a:pt x="0" y="0"/>
                </a:moveTo>
                <a:lnTo>
                  <a:pt x="6272683" y="0"/>
                </a:lnTo>
                <a:lnTo>
                  <a:pt x="6272683" y="9034026"/>
                </a:lnTo>
                <a:lnTo>
                  <a:pt x="0" y="9034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44917" y="6648455"/>
            <a:ext cx="9987720" cy="146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Source: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https://www.iesalc.unesco.org/wp-content/uploads/2023/04/ChatGPT-and-Artificial-Intelligence-in-higher-education-Quick-Start-guide_EN_FINAL.pdf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"/>
              <a:ea typeface="+mn-ea"/>
              <a:cs typeface="+mn-cs"/>
              <a:hlinkClick r:id="rId2" tooltip="https://www.iesalc.unesco.org/wp-content/uploads/2023/04/ChatGPT-and-Artificial-Intelligence-in-higher-education-Quick-Start-guide_EN_FINAL.pdf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9C770-270E-6B39-0ADC-3BB8D303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0B1AC-B7F2-4F63-B433-25ADD09A2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24F7C9-7AE8-C0BC-1098-20585C230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912" y="610712"/>
            <a:ext cx="3370478" cy="481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42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386870-F25D-8415-707E-FC6211763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06" y="591814"/>
            <a:ext cx="3111349" cy="4382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413B9B-2021-2C3B-14FD-9482103F46BA}"/>
              </a:ext>
            </a:extLst>
          </p:cNvPr>
          <p:cNvSpPr txBox="1"/>
          <p:nvPr/>
        </p:nvSpPr>
        <p:spPr>
          <a:xfrm>
            <a:off x="1332005" y="5456857"/>
            <a:ext cx="7224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Source: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https://drive.google.com/drive/mobile/folders/1kB7dxS5nXibeX3UwP8ABQMlrO44xm41f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https://www.law.chula.ac.th/wp-content/uploads/2023/03/TAIG-20230222.pdf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170CA-0EE6-2F04-086C-5491681F0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969" y="613825"/>
            <a:ext cx="3124333" cy="4532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563DA8-0095-BDBD-D1BB-B9DDC8490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553" y="591814"/>
            <a:ext cx="3425327" cy="48650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44732F-8EF8-8C7C-5F2D-1AEDD61EE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0B1AC-B7F2-4F63-B433-25ADD09A2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675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838200" y="7651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sz="3200" b="1" dirty="0"/>
              <a:t>Job losses due to GenAI</a:t>
            </a:r>
            <a:endParaRPr sz="3200" b="1" dirty="0"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1"/>
          </p:nvPr>
        </p:nvSpPr>
        <p:spPr>
          <a:xfrm>
            <a:off x="838200" y="1253330"/>
            <a:ext cx="4287982" cy="53998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50803" indent="0">
              <a:buNone/>
            </a:pPr>
            <a:r>
              <a:rPr lang="en-US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Automation of Routine Tasks: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3" indent="0">
              <a:buNone/>
            </a:pPr>
            <a:r>
              <a:rPr lang="en-US" sz="1800" dirty="0">
                <a:solidFill>
                  <a:srgbClr val="0E0E0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 is automating repetitive jobs like data entry and manufacturing, leading to job reductions in these areas.</a:t>
            </a:r>
          </a:p>
          <a:p>
            <a:pPr marL="50803" indent="0">
              <a:buNone/>
            </a:pPr>
            <a:endParaRPr lang="en-US" sz="1800" dirty="0">
              <a:solidFill>
                <a:srgbClr val="0E0E0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3" indent="0">
              <a:buNone/>
            </a:pPr>
            <a:r>
              <a:rPr lang="en-US" sz="1800" b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Impact on Skilled Jobs:</a:t>
            </a:r>
          </a:p>
          <a:p>
            <a:pPr marL="50803" indent="0">
              <a:buNone/>
            </a:pPr>
            <a:r>
              <a:rPr lang="en-US" sz="1800" dirty="0">
                <a:solidFill>
                  <a:srgbClr val="0E0E0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 is increasingly capable of handling complex tasks, potentially displacing roles in fields like law, medicine, and finance.</a:t>
            </a:r>
          </a:p>
          <a:p>
            <a:pPr marL="50803" indent="0">
              <a:buNone/>
            </a:pPr>
            <a:endParaRPr lang="en-US" sz="1800" dirty="0">
              <a:solidFill>
                <a:srgbClr val="0E0E0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3" indent="0">
              <a:buNone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New Job Opportunities:</a:t>
            </a:r>
            <a:endParaRPr lang="en-US" sz="1800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3" indent="0">
              <a:buNone/>
            </a:pPr>
            <a:r>
              <a:rPr lang="en-US" sz="1800" dirty="0">
                <a:solidFill>
                  <a:srgbClr val="0E0E0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While some jobs are lost, AI also creates new roles in areas like AI development and data science, but workers need reskilling to adapt.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Careers Affected by AI: Most Likely">
            <a:extLst>
              <a:ext uri="{FF2B5EF4-FFF2-40B4-BE49-F238E27FC236}">
                <a16:creationId xmlns:a16="http://schemas.microsoft.com/office/drawing/2014/main" id="{853BBBED-79DF-318F-F247-B0C740364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426" y="3147763"/>
            <a:ext cx="3964723" cy="35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rtificial intelligence replaces humans in the workplace.">
            <a:extLst>
              <a:ext uri="{FF2B5EF4-FFF2-40B4-BE49-F238E27FC236}">
                <a16:creationId xmlns:a16="http://schemas.microsoft.com/office/drawing/2014/main" id="{6413A05E-A4C2-1F6A-6279-5A0D245FB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426" y="589492"/>
            <a:ext cx="5469467" cy="24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27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C978C3-860A-E737-44E0-58CC874A0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21"/>
          <a:stretch/>
        </p:blipFill>
        <p:spPr>
          <a:xfrm>
            <a:off x="5876693" y="54926"/>
            <a:ext cx="6315307" cy="6803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58CFFC-C080-BD9E-03C5-31B1B544EDE1}"/>
              </a:ext>
            </a:extLst>
          </p:cNvPr>
          <p:cNvSpPr txBox="1"/>
          <p:nvPr/>
        </p:nvSpPr>
        <p:spPr>
          <a:xfrm>
            <a:off x="102268" y="6526075"/>
            <a:ext cx="82937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https://twitter.com/PeterDiamandis/status/1677830993053470720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CB531-1850-28D7-BC99-DB38D4D41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8" t="-401" r="7077" b="87562"/>
          <a:stretch/>
        </p:blipFill>
        <p:spPr>
          <a:xfrm>
            <a:off x="102268" y="2210472"/>
            <a:ext cx="6655371" cy="125328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0B6D1-C769-0436-CD5D-DAE2110D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0B1AC-B7F2-4F63-B433-25ADD09A238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098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FC4326-2030-4532-FE3E-7333763FE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58" y="173464"/>
            <a:ext cx="10448968" cy="6511072"/>
          </a:xfrm>
          <a:prstGeom prst="rect">
            <a:avLst/>
          </a:prstGeom>
        </p:spPr>
      </p:pic>
      <p:sp>
        <p:nvSpPr>
          <p:cNvPr id="5" name="Callout: Line 4">
            <a:extLst>
              <a:ext uri="{FF2B5EF4-FFF2-40B4-BE49-F238E27FC236}">
                <a16:creationId xmlns:a16="http://schemas.microsoft.com/office/drawing/2014/main" id="{C58FC7BA-6564-C163-BEE0-01945124B1AC}"/>
              </a:ext>
            </a:extLst>
          </p:cNvPr>
          <p:cNvSpPr/>
          <p:nvPr/>
        </p:nvSpPr>
        <p:spPr>
          <a:xfrm>
            <a:off x="6447693" y="1090246"/>
            <a:ext cx="2203938" cy="879231"/>
          </a:xfrm>
          <a:prstGeom prst="borderCallout1">
            <a:avLst>
              <a:gd name="adj1" fmla="val 18750"/>
              <a:gd name="adj2" fmla="val -8333"/>
              <a:gd name="adj3" fmla="val 52404"/>
              <a:gd name="adj4" fmla="val -4282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Generative AI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9D2F88-1792-D095-BD76-DEF75C366AE0}"/>
              </a:ext>
            </a:extLst>
          </p:cNvPr>
          <p:cNvCxnSpPr/>
          <p:nvPr/>
        </p:nvCxnSpPr>
        <p:spPr>
          <a:xfrm>
            <a:off x="2743200" y="1396181"/>
            <a:ext cx="580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DE00F1-F994-784C-5DCD-A2491D0B909C}"/>
              </a:ext>
            </a:extLst>
          </p:cNvPr>
          <p:cNvCxnSpPr>
            <a:cxnSpLocks/>
          </p:cNvCxnSpPr>
          <p:nvPr/>
        </p:nvCxnSpPr>
        <p:spPr>
          <a:xfrm>
            <a:off x="1509252" y="1892710"/>
            <a:ext cx="15190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694D24-C9BC-0D96-3E4A-1F9FA175E253}"/>
              </a:ext>
            </a:extLst>
          </p:cNvPr>
          <p:cNvCxnSpPr>
            <a:cxnSpLocks/>
          </p:cNvCxnSpPr>
          <p:nvPr/>
        </p:nvCxnSpPr>
        <p:spPr>
          <a:xfrm>
            <a:off x="1696064" y="3102078"/>
            <a:ext cx="9684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0D55D0-45ED-B7A5-6FCC-B288AF6973E3}"/>
              </a:ext>
            </a:extLst>
          </p:cNvPr>
          <p:cNvCxnSpPr>
            <a:cxnSpLocks/>
          </p:cNvCxnSpPr>
          <p:nvPr/>
        </p:nvCxnSpPr>
        <p:spPr>
          <a:xfrm>
            <a:off x="4547419" y="820993"/>
            <a:ext cx="19002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834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20A13B-4AE8-B7AC-8842-A1A9C4FF7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F6D56-EB4F-86C2-827F-EE0F30DDE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633" y="240619"/>
            <a:ext cx="612821" cy="61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30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Project Astra: Our vision for the future of AI assistants">
            <a:hlinkClick r:id="" action="ppaction://media"/>
            <a:extLst>
              <a:ext uri="{FF2B5EF4-FFF2-40B4-BE49-F238E27FC236}">
                <a16:creationId xmlns:a16="http://schemas.microsoft.com/office/drawing/2014/main" id="{F8AFD64A-DEA3-7B35-F67D-C5891D2BD8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3F012-4368-3BC8-7B97-3C6E36E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4BED0-FDAD-4591-B3F6-F74D5DAAF3A7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53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53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98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E0D560-3210-74CF-702A-E0239CFAE9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92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079E94-AEF8-6D48-D275-E08ABD075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182D4F-75C8-880E-1DC0-68211C071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838"/>
            <a:ext cx="12192000" cy="56649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E37826-E5D4-9E25-864B-28B522BD8BED}"/>
              </a:ext>
            </a:extLst>
          </p:cNvPr>
          <p:cNvSpPr txBox="1"/>
          <p:nvPr/>
        </p:nvSpPr>
        <p:spPr>
          <a:xfrm>
            <a:off x="269631" y="109952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Your Face, in the Future</a:t>
            </a:r>
            <a:endParaRPr lang="en-GB" sz="40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42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ain">
  <a:themeElements>
    <a:clrScheme name="Custom 6">
      <a:dk1>
        <a:sysClr val="windowText" lastClr="000000"/>
      </a:dk1>
      <a:lt1>
        <a:sysClr val="window" lastClr="FFFFFF"/>
      </a:lt1>
      <a:dk2>
        <a:srgbClr val="3C3C3C"/>
      </a:dk2>
      <a:lt2>
        <a:srgbClr val="D1D1D1"/>
      </a:lt2>
      <a:accent1>
        <a:srgbClr val="76B900"/>
      </a:accent1>
      <a:accent2>
        <a:srgbClr val="E1A624"/>
      </a:accent2>
      <a:accent3>
        <a:srgbClr val="8C8C8C"/>
      </a:accent3>
      <a:accent4>
        <a:srgbClr val="9273F2"/>
      </a:accent4>
      <a:accent5>
        <a:srgbClr val="5494F8"/>
      </a:accent5>
      <a:accent6>
        <a:srgbClr val="22C7A9"/>
      </a:accent6>
      <a:hlink>
        <a:srgbClr val="00B0F0"/>
      </a:hlink>
      <a:folHlink>
        <a:srgbClr val="00B0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 anchor="ctr">
        <a:spAutoFit/>
      </a:bodyPr>
      <a:lstStyle>
        <a:defPPr algn="ctr">
          <a:lnSpc>
            <a:spcPct val="90000"/>
          </a:lnSpc>
          <a:defRPr sz="24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458</Words>
  <Application>Microsoft Office PowerPoint</Application>
  <PresentationFormat>Widescreen</PresentationFormat>
  <Paragraphs>41</Paragraphs>
  <Slides>44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61" baseType="lpstr">
      <vt:lpstr>Amasis MT Pro Black</vt:lpstr>
      <vt:lpstr>Aptos</vt:lpstr>
      <vt:lpstr>Aptos Display</vt:lpstr>
      <vt:lpstr>Arial</vt:lpstr>
      <vt:lpstr>Arimo</vt:lpstr>
      <vt:lpstr>Calibri</vt:lpstr>
      <vt:lpstr>Century Gothic</vt:lpstr>
      <vt:lpstr>HelsinkiGroteskBold</vt:lpstr>
      <vt:lpstr>HelsinkiGroteskRegular</vt:lpstr>
      <vt:lpstr>HelveticaNeue-Light</vt:lpstr>
      <vt:lpstr>Lato</vt:lpstr>
      <vt:lpstr>TH Sarabun New</vt:lpstr>
      <vt:lpstr>Wingdings</vt:lpstr>
      <vt:lpstr>Office Theme</vt:lpstr>
      <vt:lpstr>1_Office Theme</vt:lpstr>
      <vt:lpstr>Main</vt:lpstr>
      <vt:lpstr>2_Office Theme</vt:lpstr>
      <vt:lpstr>PowerPoint Presentation</vt:lpstr>
      <vt:lpstr>PowerPoint Presentation</vt:lpstr>
      <vt:lpstr>PowerPoint Presentation</vt:lpstr>
      <vt:lpstr>Generative AI is changing Everything,  Everywhere,  All at once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Job losses due to GenAI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Wanida Kanarkard</dc:creator>
  <cp:lastModifiedBy>Wanida Kanarkard</cp:lastModifiedBy>
  <cp:revision>2</cp:revision>
  <dcterms:created xsi:type="dcterms:W3CDTF">2025-01-12T07:21:44Z</dcterms:created>
  <dcterms:modified xsi:type="dcterms:W3CDTF">2025-01-14T02:42:49Z</dcterms:modified>
</cp:coreProperties>
</file>